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27"/>
  </p:notesMasterIdLst>
  <p:sldIdLst>
    <p:sldId id="256" r:id="rId3"/>
    <p:sldId id="257" r:id="rId4"/>
    <p:sldId id="276" r:id="rId5"/>
    <p:sldId id="260" r:id="rId6"/>
    <p:sldId id="272" r:id="rId7"/>
    <p:sldId id="273" r:id="rId8"/>
    <p:sldId id="278" r:id="rId9"/>
    <p:sldId id="274" r:id="rId10"/>
    <p:sldId id="264" r:id="rId11"/>
    <p:sldId id="281" r:id="rId12"/>
    <p:sldId id="283" r:id="rId13"/>
    <p:sldId id="265" r:id="rId14"/>
    <p:sldId id="277" r:id="rId15"/>
    <p:sldId id="282" r:id="rId16"/>
    <p:sldId id="266" r:id="rId17"/>
    <p:sldId id="275" r:id="rId18"/>
    <p:sldId id="280" r:id="rId19"/>
    <p:sldId id="284" r:id="rId20"/>
    <p:sldId id="285" r:id="rId21"/>
    <p:sldId id="268" r:id="rId22"/>
    <p:sldId id="270" r:id="rId23"/>
    <p:sldId id="269" r:id="rId24"/>
    <p:sldId id="279" r:id="rId25"/>
    <p:sldId id="271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76"/>
            <p14:sldId id="260"/>
            <p14:sldId id="272"/>
            <p14:sldId id="273"/>
            <p14:sldId id="278"/>
            <p14:sldId id="274"/>
            <p14:sldId id="264"/>
            <p14:sldId id="281"/>
            <p14:sldId id="283"/>
            <p14:sldId id="265"/>
            <p14:sldId id="277"/>
            <p14:sldId id="282"/>
            <p14:sldId id="266"/>
            <p14:sldId id="275"/>
            <p14:sldId id="280"/>
            <p14:sldId id="284"/>
            <p14:sldId id="285"/>
            <p14:sldId id="268"/>
            <p14:sldId id="270"/>
            <p14:sldId id="269"/>
            <p14:sldId id="27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4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4a78a48a_0_1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044a78a4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377bbe62a_2_10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0377bbe62a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377bbe62a_2_11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0377bbe62a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77bbe62a_2_11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0377bbe62a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Fluid flow property measured and related to the flow. (relating pressure to the flow)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Each flow meter alter a physical property and the measures the change.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Bernoulli’s theorem – an increase in the velocity of a fluid occurs </a:t>
            </a:r>
            <a:r>
              <a:rPr lang="en-US" dirty="0" err="1"/>
              <a:t>simultanously</a:t>
            </a:r>
            <a:r>
              <a:rPr lang="en-US" dirty="0"/>
              <a:t> with a decrease in static pressure.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Procedure</a:t>
            </a:r>
            <a:endParaRPr dirty="0"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4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77bbe62a_2_83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377bbe62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89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51e4c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51e4c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 Erick Koech ENM221-0068/2017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 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July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Proposal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EC059F-9185-CFA2-6E4F-0742F864C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1" t="5926" r="22457"/>
          <a:stretch/>
        </p:blipFill>
        <p:spPr>
          <a:xfrm>
            <a:off x="4571999" y="718766"/>
            <a:ext cx="4165600" cy="3795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754FE-733D-AADF-BB99-ADC72CD9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3" y="0"/>
            <a:ext cx="8930933" cy="747000"/>
          </a:xfrm>
        </p:spPr>
        <p:txBody>
          <a:bodyPr/>
          <a:lstStyle/>
          <a:p>
            <a:r>
              <a:rPr lang="en-US" dirty="0"/>
              <a:t>Designs: Discharge Flow Control cont..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6E0E1-5403-58B9-7A5D-5B3C2787A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7" t="3051" r="18501"/>
          <a:stretch/>
        </p:blipFill>
        <p:spPr>
          <a:xfrm>
            <a:off x="406399" y="718766"/>
            <a:ext cx="4165600" cy="37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12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449B-8953-430F-D2EA-16BBD50E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0"/>
            <a:ext cx="9022373" cy="747000"/>
          </a:xfrm>
        </p:spPr>
        <p:txBody>
          <a:bodyPr/>
          <a:lstStyle/>
          <a:p>
            <a:r>
              <a:rPr lang="en-US" dirty="0"/>
              <a:t>Designs: Discharge flow control redesigned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D84CF-00AB-BD3B-0ACD-A6DF0B21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84" y="747000"/>
            <a:ext cx="3502512" cy="378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8F5D7-4168-BAFD-3BE9-607E2173E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05" y="747000"/>
            <a:ext cx="3124477" cy="37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27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-121964" y="61126"/>
            <a:ext cx="9387927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1E7A-FF4B-F0E7-6CB2-CC14678C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" y="762000"/>
            <a:ext cx="1740137" cy="378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02713-4295-A85E-B3CA-D3027F1D1304}"/>
              </a:ext>
            </a:extLst>
          </p:cNvPr>
          <p:cNvSpPr txBox="1"/>
          <p:nvPr/>
        </p:nvSpPr>
        <p:spPr>
          <a:xfrm>
            <a:off x="1871158" y="762000"/>
            <a:ext cx="7141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Flow Diversion</a:t>
            </a:r>
          </a:p>
          <a:p>
            <a:r>
              <a:rPr lang="en-US" dirty="0"/>
              <a:t>	</a:t>
            </a:r>
            <a:r>
              <a:rPr lang="en-US" b="1" dirty="0"/>
              <a:t>Requirements: </a:t>
            </a:r>
            <a:r>
              <a:rPr lang="en-US" dirty="0"/>
              <a:t>- Response time.</a:t>
            </a:r>
          </a:p>
          <a:p>
            <a:r>
              <a:rPr lang="en-US" dirty="0"/>
              <a:t>		        - Force requirements.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7FD6C-4E16-B2B5-8115-F62C924FABEE}"/>
              </a:ext>
            </a:extLst>
          </p:cNvPr>
          <p:cNvSpPr txBox="1"/>
          <p:nvPr/>
        </p:nvSpPr>
        <p:spPr>
          <a:xfrm>
            <a:off x="1921958" y="1560844"/>
            <a:ext cx="29853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r>
              <a:rPr lang="en-US" b="1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Linear push and pull.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Strength in a stroke = 5N/10mm</a:t>
            </a:r>
          </a:p>
          <a:p>
            <a:r>
              <a:rPr lang="en-US" b="1" dirty="0"/>
              <a:t>Servo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Bidirectional rotary motion.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Variable torque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B7F2-8032-FE96-3F5B-779D609516BD}"/>
              </a:ext>
            </a:extLst>
          </p:cNvPr>
          <p:cNvSpPr txBox="1"/>
          <p:nvPr/>
        </p:nvSpPr>
        <p:spPr>
          <a:xfrm>
            <a:off x="4958080" y="1560843"/>
            <a:ext cx="4054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Choice</a:t>
            </a:r>
          </a:p>
          <a:p>
            <a:r>
              <a:rPr lang="en-US" sz="1800" b="1" u="sng" dirty="0"/>
              <a:t>Electromagnetic Actuator</a:t>
            </a:r>
          </a:p>
          <a:p>
            <a:r>
              <a:rPr lang="en-US" sz="1800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Direct linear push and pull motion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Simple kinematic mechanism to amplify the displacement.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DD7A61-E500-18EF-274F-96435D7B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202" y="2884506"/>
            <a:ext cx="1149798" cy="15166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0553" y="178775"/>
            <a:ext cx="8910015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6F963-272D-B98C-3FA9-202E1A462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2" t="6956" r="28071"/>
          <a:stretch/>
        </p:blipFill>
        <p:spPr>
          <a:xfrm>
            <a:off x="112643" y="893821"/>
            <a:ext cx="3049367" cy="358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4E8F5-34CE-D89E-0CA6-16B7CE0EE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95" t="8116" r="33570" b="7891"/>
          <a:stretch/>
        </p:blipFill>
        <p:spPr>
          <a:xfrm>
            <a:off x="3273970" y="893821"/>
            <a:ext cx="2527709" cy="3581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24071-70E6-31FF-BAFC-7D85F4A32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92" t="9146" r="34773" b="9823"/>
          <a:stretch/>
        </p:blipFill>
        <p:spPr>
          <a:xfrm>
            <a:off x="5981992" y="893821"/>
            <a:ext cx="2584475" cy="3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69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CD0-127F-5605-6509-5D5DFE13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26" y="0"/>
            <a:ext cx="8798853" cy="747000"/>
          </a:xfrm>
        </p:spPr>
        <p:txBody>
          <a:bodyPr/>
          <a:lstStyle/>
          <a:p>
            <a:r>
              <a:rPr lang="en-US" dirty="0"/>
              <a:t>Designs: Motion Study</a:t>
            </a:r>
          </a:p>
        </p:txBody>
      </p:sp>
      <p:pic>
        <p:nvPicPr>
          <p:cNvPr id="3" name="DiversionUnit">
            <a:hlinkClick r:id="" action="ppaction://media"/>
            <a:extLst>
              <a:ext uri="{FF2B5EF4-FFF2-40B4-BE49-F238E27FC236}">
                <a16:creationId xmlns:a16="http://schemas.microsoft.com/office/drawing/2014/main" id="{8FC6472F-61AF-7634-FA99-4CE3583DA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6920" y="747000"/>
            <a:ext cx="7117080" cy="3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4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0554" y="178775"/>
            <a:ext cx="9103446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DFE2B-36CE-C364-95D3-F7E0371D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820371" y="1781857"/>
            <a:ext cx="3810543" cy="1752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23A21-5FF5-8EC3-1396-7DC9099ED72F}"/>
              </a:ext>
            </a:extLst>
          </p:cNvPr>
          <p:cNvSpPr txBox="1"/>
          <p:nvPr/>
        </p:nvSpPr>
        <p:spPr>
          <a:xfrm>
            <a:off x="2160104" y="815009"/>
            <a:ext cx="6645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Discharge collection tank.</a:t>
            </a:r>
          </a:p>
          <a:p>
            <a:r>
              <a:rPr lang="en-US" b="1" dirty="0"/>
              <a:t>Requirements: </a:t>
            </a:r>
            <a:r>
              <a:rPr lang="en-US" dirty="0"/>
              <a:t>- Motivated discharge</a:t>
            </a:r>
          </a:p>
          <a:p>
            <a:r>
              <a:rPr lang="en-US" dirty="0"/>
              <a:t>	        - Capacity of not less than 20 Liters.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06EC-F513-250B-F9F3-2B5414DD1238}"/>
              </a:ext>
            </a:extLst>
          </p:cNvPr>
          <p:cNvSpPr txBox="1"/>
          <p:nvPr/>
        </p:nvSpPr>
        <p:spPr>
          <a:xfrm>
            <a:off x="2160104" y="1507951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F86FF-CF5F-0FE2-ABE3-4D66AAD43A9A}"/>
              </a:ext>
            </a:extLst>
          </p:cNvPr>
          <p:cNvSpPr txBox="1"/>
          <p:nvPr/>
        </p:nvSpPr>
        <p:spPr>
          <a:xfrm>
            <a:off x="5198165" y="1574379"/>
            <a:ext cx="330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Choice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537B4-E2A3-358E-F045-7AF04E656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104" y="1877283"/>
            <a:ext cx="2619573" cy="2585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4D8B-F769-878D-59D4-6F7E4161CD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11" t="28241" r="-1" b="37967"/>
          <a:stretch/>
        </p:blipFill>
        <p:spPr>
          <a:xfrm>
            <a:off x="5267739" y="1877283"/>
            <a:ext cx="1464365" cy="1829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88A7E-727F-9F36-EBC3-C874E9CC750C}"/>
              </a:ext>
            </a:extLst>
          </p:cNvPr>
          <p:cNvSpPr txBox="1"/>
          <p:nvPr/>
        </p:nvSpPr>
        <p:spPr>
          <a:xfrm>
            <a:off x="6732104" y="2092726"/>
            <a:ext cx="2292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Horizontal Cylindrical tank.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Motivated discharge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Easier to fabricate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3DCF-4799-12AE-587E-B848A651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7520144" cy="573255"/>
          </a:xfrm>
        </p:spPr>
        <p:txBody>
          <a:bodyPr/>
          <a:lstStyle/>
          <a:p>
            <a:r>
              <a:rPr lang="en-US" dirty="0"/>
              <a:t>Design: Discharge collection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486E2-A2E2-651C-A756-7BA61887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87" y="729344"/>
            <a:ext cx="4476527" cy="26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4EEE87-B64E-CD7B-B0FF-A6F25F7B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7" y="729343"/>
            <a:ext cx="2720964" cy="2259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7E897-D59E-AB6B-1D00-C29E704D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591" y="2174394"/>
            <a:ext cx="2412746" cy="23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70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A812-0DE1-21CF-509F-5C7FDAF5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56112" cy="552903"/>
          </a:xfrm>
        </p:spPr>
        <p:txBody>
          <a:bodyPr/>
          <a:lstStyle/>
          <a:p>
            <a:r>
              <a:rPr lang="en-US" dirty="0"/>
              <a:t>Design: Electrical and electronics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FC59B-B076-859D-E85D-70C831F86680}"/>
              </a:ext>
            </a:extLst>
          </p:cNvPr>
          <p:cNvSpPr txBox="1"/>
          <p:nvPr/>
        </p:nvSpPr>
        <p:spPr>
          <a:xfrm>
            <a:off x="121628" y="762000"/>
            <a:ext cx="2773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IRF520 MOSFET Driver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35189-FFED-90CD-41CB-E440DDB0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74" y="2567279"/>
            <a:ext cx="2402921" cy="1956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2819D-796C-A4A1-214D-060DD5AE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7" y="1830276"/>
            <a:ext cx="2212830" cy="1474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037E4-2DF1-81C5-3DB7-3F69CDAC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22984" y="441531"/>
            <a:ext cx="236601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78F51A-0A44-C0D1-3AEE-2A57E9945D42}"/>
              </a:ext>
            </a:extLst>
          </p:cNvPr>
          <p:cNvSpPr txBox="1"/>
          <p:nvPr/>
        </p:nvSpPr>
        <p:spPr>
          <a:xfrm>
            <a:off x="3869625" y="1344231"/>
            <a:ext cx="513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Other components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F84E8E-57E7-E1C4-4FC1-C1521957FF9C}"/>
              </a:ext>
            </a:extLst>
          </p:cNvPr>
          <p:cNvCxnSpPr>
            <a:cxnSpLocks/>
          </p:cNvCxnSpPr>
          <p:nvPr/>
        </p:nvCxnSpPr>
        <p:spPr>
          <a:xfrm flipH="1">
            <a:off x="5989983" y="1398104"/>
            <a:ext cx="795130" cy="78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47F85C-ED51-887E-2AD0-8F1A940B42B7}"/>
              </a:ext>
            </a:extLst>
          </p:cNvPr>
          <p:cNvSpPr txBox="1"/>
          <p:nvPr/>
        </p:nvSpPr>
        <p:spPr>
          <a:xfrm>
            <a:off x="6705600" y="1252164"/>
            <a:ext cx="161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STM32F407VET6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4B86FF-3F9E-0B2A-E983-C82894BE7459}"/>
              </a:ext>
            </a:extLst>
          </p:cNvPr>
          <p:cNvCxnSpPr>
            <a:cxnSpLocks/>
          </p:cNvCxnSpPr>
          <p:nvPr/>
        </p:nvCxnSpPr>
        <p:spPr>
          <a:xfrm flipH="1">
            <a:off x="5961694" y="1767436"/>
            <a:ext cx="883054" cy="113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39B25A-E156-5F6F-A715-05B1D77CBAD2}"/>
              </a:ext>
            </a:extLst>
          </p:cNvPr>
          <p:cNvSpPr txBox="1"/>
          <p:nvPr/>
        </p:nvSpPr>
        <p:spPr>
          <a:xfrm>
            <a:off x="6743670" y="1530714"/>
            <a:ext cx="26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LCD touch 320x240 (ILI9341)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696735-EF61-4EF0-AAE5-EDFF2B1A2396}"/>
              </a:ext>
            </a:extLst>
          </p:cNvPr>
          <p:cNvCxnSpPr>
            <a:cxnSpLocks/>
          </p:cNvCxnSpPr>
          <p:nvPr/>
        </p:nvCxnSpPr>
        <p:spPr>
          <a:xfrm flipH="1">
            <a:off x="6763111" y="1935293"/>
            <a:ext cx="756000" cy="119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2D92762-8C13-B7A6-82FF-70FF48E1491B}"/>
              </a:ext>
            </a:extLst>
          </p:cNvPr>
          <p:cNvSpPr txBox="1"/>
          <p:nvPr/>
        </p:nvSpPr>
        <p:spPr>
          <a:xfrm>
            <a:off x="7433508" y="1817212"/>
            <a:ext cx="155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cells (50kg)</a:t>
            </a:r>
          </a:p>
        </p:txBody>
      </p:sp>
    </p:spTree>
    <p:extLst>
      <p:ext uri="{BB962C8B-B14F-4D97-AF65-F5344CB8AC3E}">
        <p14:creationId xmlns:p14="http://schemas.microsoft.com/office/powerpoint/2010/main" val="30693360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7245-5530-0B8A-9661-EC602A70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0"/>
            <a:ext cx="8724199" cy="747000"/>
          </a:xfrm>
        </p:spPr>
        <p:txBody>
          <a:bodyPr/>
          <a:lstStyle/>
          <a:p>
            <a:r>
              <a:rPr lang="en-US" dirty="0"/>
              <a:t>Software and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8EF2C5-D194-CF8F-6C45-90A883FB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58" y="602973"/>
            <a:ext cx="3300567" cy="3896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C0988-C5C3-72FB-4898-25DE46600911}"/>
              </a:ext>
            </a:extLst>
          </p:cNvPr>
          <p:cNvSpPr txBox="1"/>
          <p:nvPr/>
        </p:nvSpPr>
        <p:spPr>
          <a:xfrm>
            <a:off x="4810539" y="795130"/>
            <a:ext cx="163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Control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1DF92-0D40-397F-6041-09F57969A311}"/>
              </a:ext>
            </a:extLst>
          </p:cNvPr>
          <p:cNvSpPr txBox="1"/>
          <p:nvPr/>
        </p:nvSpPr>
        <p:spPr>
          <a:xfrm>
            <a:off x="245165" y="795130"/>
            <a:ext cx="216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MCU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7D880-A27E-25BB-6417-440F2165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6" y="1102907"/>
            <a:ext cx="2314482" cy="33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152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6DA0-F94C-9AE0-DC03-8191FB41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79" y="0"/>
            <a:ext cx="7543800" cy="747000"/>
          </a:xfrm>
        </p:spPr>
        <p:txBody>
          <a:bodyPr/>
          <a:lstStyle/>
          <a:p>
            <a:r>
              <a:rPr lang="en-US" dirty="0"/>
              <a:t>Software and control cont...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2E56B-1CED-4A18-83FA-93EF5559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344" y="665069"/>
            <a:ext cx="3204082" cy="4160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1621D-03D5-EB43-AF52-82D8B8BB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23" y="1462005"/>
            <a:ext cx="3640578" cy="2920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DB17F-7017-5ECC-0CD5-B2646FB39506}"/>
              </a:ext>
            </a:extLst>
          </p:cNvPr>
          <p:cNvSpPr txBox="1"/>
          <p:nvPr/>
        </p:nvSpPr>
        <p:spPr>
          <a:xfrm>
            <a:off x="744479" y="950614"/>
            <a:ext cx="414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Platform selection</a:t>
            </a:r>
          </a:p>
        </p:txBody>
      </p:sp>
    </p:spTree>
    <p:extLst>
      <p:ext uri="{BB962C8B-B14F-4D97-AF65-F5344CB8AC3E}">
        <p14:creationId xmlns:p14="http://schemas.microsoft.com/office/powerpoint/2010/main" val="20450738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49709" y="737035"/>
            <a:ext cx="9006238" cy="395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Abstract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Introduction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Background, Problem Statement, Objectives, Justification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Recap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   	- Literature review.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Proposed Methodology.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Designs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Discharge flow control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Discharge collection			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Expected outcomes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Time plan and Budget.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Way Forward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40538" y="178775"/>
            <a:ext cx="6162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Expected Outcomes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2ACFA-E599-589E-A1D0-B42D57ED4F8F}"/>
              </a:ext>
            </a:extLst>
          </p:cNvPr>
          <p:cNvSpPr txBox="1"/>
          <p:nvPr/>
        </p:nvSpPr>
        <p:spPr>
          <a:xfrm>
            <a:off x="130629" y="753275"/>
            <a:ext cx="88718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flow control</a:t>
            </a:r>
          </a:p>
          <a:p>
            <a:r>
              <a:rPr lang="en-US" sz="1600" dirty="0"/>
              <a:t>	   - Can turn the ball valve in precise steps.</a:t>
            </a:r>
          </a:p>
          <a:p>
            <a:r>
              <a:rPr lang="en-US" sz="1600" dirty="0"/>
              <a:t>                   - Accuracy of the steps is to the nearest whole number.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collection unit</a:t>
            </a:r>
          </a:p>
          <a:p>
            <a:r>
              <a:rPr lang="en-US" sz="1600" dirty="0"/>
              <a:t>	- Synchronized discharge collection with temperature and weight measurements.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Flow diversion unit</a:t>
            </a:r>
          </a:p>
          <a:p>
            <a:r>
              <a:rPr lang="en-US" sz="1600" dirty="0"/>
              <a:t>	- Accurate collection of the stream within the time interval.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collection tank.</a:t>
            </a:r>
          </a:p>
          <a:p>
            <a:r>
              <a:rPr lang="en-US" sz="1600" dirty="0"/>
              <a:t>	- Correctly shaped for accurate weight measurement.</a:t>
            </a:r>
          </a:p>
          <a:p>
            <a:r>
              <a:rPr lang="en-US" sz="1600" dirty="0"/>
              <a:t>	- Utilize gravity to eliminate the need for an extra pump.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Control and display</a:t>
            </a:r>
          </a:p>
          <a:p>
            <a:r>
              <a:rPr lang="en-US" sz="1600" dirty="0"/>
              <a:t>	- Ergonomic Display</a:t>
            </a:r>
          </a:p>
          <a:p>
            <a:r>
              <a:rPr lang="en-US" sz="1600" dirty="0"/>
              <a:t>	- Capable board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40549" y="178775"/>
            <a:ext cx="8946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plan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0146-57F6-8A58-FDF1-6E4D6776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4" y="753275"/>
            <a:ext cx="8687666" cy="33673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40547" y="178775"/>
            <a:ext cx="8416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Budget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79F24-2DD1-9F1D-EA50-CBC3B005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3" y="753275"/>
            <a:ext cx="7797167" cy="36562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F0A4-32E7-7835-70C8-35CF96A9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forward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41E2D-8CAA-745A-94D4-97549D52C583}"/>
              </a:ext>
            </a:extLst>
          </p:cNvPr>
          <p:cNvSpPr txBox="1"/>
          <p:nvPr/>
        </p:nvSpPr>
        <p:spPr>
          <a:xfrm>
            <a:off x="192157" y="821635"/>
            <a:ext cx="8468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Refine the designs.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Fabrication logistics.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Procurement of electrical and electronic components.</a:t>
            </a:r>
          </a:p>
        </p:txBody>
      </p:sp>
    </p:spTree>
    <p:extLst>
      <p:ext uri="{BB962C8B-B14F-4D97-AF65-F5344CB8AC3E}">
        <p14:creationId xmlns:p14="http://schemas.microsoft.com/office/powerpoint/2010/main" val="34315204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EB93-6576-857F-D804-05DAD3B9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246869" cy="747000"/>
          </a:xfrm>
        </p:spPr>
        <p:txBody>
          <a:bodyPr/>
          <a:lstStyle/>
          <a:p>
            <a:r>
              <a:rPr lang="en-US" dirty="0"/>
              <a:t>Synthetic Hydro-Experimental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007E6-9255-D207-8C75-EA62331D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6" y="731546"/>
            <a:ext cx="7075024" cy="38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524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6766AD-3A54-C583-5983-F3464D0B1A58}"/>
              </a:ext>
            </a:extLst>
          </p:cNvPr>
          <p:cNvSpPr txBox="1"/>
          <p:nvPr/>
        </p:nvSpPr>
        <p:spPr>
          <a:xfrm>
            <a:off x="115147" y="155787"/>
            <a:ext cx="879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Introduction: 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2330-F4FC-BE6D-3C11-659CCA2326FB}"/>
              </a:ext>
            </a:extLst>
          </p:cNvPr>
          <p:cNvSpPr txBox="1"/>
          <p:nvPr/>
        </p:nvSpPr>
        <p:spPr>
          <a:xfrm>
            <a:off x="219808" y="888023"/>
            <a:ext cx="5984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Fluid flow measurement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Quantifying a property of an uninterrupted flow.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Flow meters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Turbine flow meter, rotameter, venturi, and orifice.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Bernoulli’s Theorem.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Synthetic Hydro-Experimental Machine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Consists of venturi, and orifice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Establishing a relationship between discharge, differential pressure, and the coefficient of discharge. 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Experiment procedure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CCFF3-3932-EB8F-CDAE-B5E86344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59" y="740562"/>
            <a:ext cx="2763774" cy="38407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5"/>
            <a:ext cx="9018900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Problem Statement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26E3A-F631-FE2C-4E5B-E5909DD1137F}"/>
              </a:ext>
            </a:extLst>
          </p:cNvPr>
          <p:cNvSpPr txBox="1"/>
          <p:nvPr/>
        </p:nvSpPr>
        <p:spPr>
          <a:xfrm>
            <a:off x="423647" y="863590"/>
            <a:ext cx="8255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Fluid  flow experiments required one to synchronize discharge collection with time and temperature measurement.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Current state of the Synthetic Hydro-Experimental Machine.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Determination of steps based on human intuition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Discharge collection synchronization by a minimum of two operators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Incremental weight measurement.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Results in Cd outside the tolerable range.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Automated Synthetic Hydro-Experimental Machine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Precise discharge flow control.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Automated discharge collection.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Automate discharge weight and temperature measurement. </a:t>
            </a:r>
          </a:p>
        </p:txBody>
      </p:sp>
    </p:spTree>
    <p:extLst>
      <p:ext uri="{BB962C8B-B14F-4D97-AF65-F5344CB8AC3E}">
        <p14:creationId xmlns:p14="http://schemas.microsoft.com/office/powerpoint/2010/main" val="22228112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5"/>
            <a:ext cx="9018900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1" y="870594"/>
            <a:ext cx="946938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0" y="1895235"/>
            <a:ext cx="7667279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400" dirty="0"/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an automated discharge flow control unit that can precisely discharge in steps. </a:t>
            </a:r>
            <a:endParaRPr lang="de-DE" alt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and fabricate a discharge collection unit with automated weight, time and temperature measurements. </a:t>
            </a:r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 user interface and the control algorithm.</a:t>
            </a:r>
            <a:endParaRPr lang="de-DE" alt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4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F7B-9F4A-6D7A-EF93-BB5347E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880133" cy="528019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314-89E5-2225-F209-6F4EFD333D84}"/>
              </a:ext>
            </a:extLst>
          </p:cNvPr>
          <p:cNvSpPr txBox="1"/>
          <p:nvPr/>
        </p:nvSpPr>
        <p:spPr>
          <a:xfrm>
            <a:off x="169333" y="903087"/>
            <a:ext cx="386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Literature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Existing Technologies</a:t>
            </a:r>
          </a:p>
          <a:p>
            <a:pPr lvl="4"/>
            <a:r>
              <a:rPr lang="en-US" sz="1600" dirty="0"/>
              <a:t>	- Computational fluid dynamics</a:t>
            </a:r>
          </a:p>
          <a:p>
            <a:pPr lvl="4"/>
            <a:r>
              <a:rPr lang="en-US" sz="1600" dirty="0"/>
              <a:t>	- Analytical predictions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Related Works </a:t>
            </a:r>
          </a:p>
          <a:p>
            <a:r>
              <a:rPr lang="en-US" sz="1600" dirty="0"/>
              <a:t>  	- Electromagnetic Actuation – </a:t>
            </a:r>
            <a:r>
              <a:rPr lang="en-US" sz="1600" i="1" dirty="0"/>
              <a:t>Automated Water Sampler</a:t>
            </a:r>
          </a:p>
          <a:p>
            <a:r>
              <a:rPr lang="en-US" sz="1600" dirty="0"/>
              <a:t>	- Pneumatic Control </a:t>
            </a:r>
          </a:p>
          <a:p>
            <a:r>
              <a:rPr lang="en-US" sz="1600" dirty="0"/>
              <a:t>– </a:t>
            </a:r>
            <a:r>
              <a:rPr lang="en-US" sz="1600" i="1" dirty="0"/>
              <a:t>Pneumatic Dispenser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Gaps</a:t>
            </a:r>
          </a:p>
          <a:p>
            <a:r>
              <a:rPr lang="en-US" sz="1600" dirty="0"/>
              <a:t> 	- Credibility of the experiment.</a:t>
            </a:r>
          </a:p>
          <a:p>
            <a:r>
              <a:rPr lang="en-US" sz="1600" dirty="0"/>
              <a:t>	- Resources</a:t>
            </a:r>
          </a:p>
          <a:p>
            <a:r>
              <a:rPr lang="en-US" sz="1600" dirty="0"/>
              <a:t>	- Error margins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C7A16-A1B6-7D9A-6F0A-A196E2CC7F51}"/>
              </a:ext>
            </a:extLst>
          </p:cNvPr>
          <p:cNvSpPr txBox="1"/>
          <p:nvPr/>
        </p:nvSpPr>
        <p:spPr>
          <a:xfrm>
            <a:off x="4233333" y="792480"/>
            <a:ext cx="474133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Methodology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Discharge flow control </a:t>
            </a:r>
            <a:r>
              <a:rPr lang="en-US" sz="1600" dirty="0"/>
              <a:t>: </a:t>
            </a:r>
            <a:r>
              <a:rPr lang="en-US" sz="1600" u="sng" dirty="0"/>
              <a:t>Choices</a:t>
            </a:r>
            <a:r>
              <a:rPr lang="en-US" sz="1600" dirty="0"/>
              <a:t>: Servo, and Stepper motors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 </a:t>
            </a:r>
            <a:r>
              <a:rPr lang="en-US" sz="1600" i="1" dirty="0"/>
              <a:t>Torque requirements and step size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Discharge collection </a:t>
            </a:r>
            <a:r>
              <a:rPr lang="en-US" sz="1600" dirty="0"/>
              <a:t>: </a:t>
            </a:r>
            <a:r>
              <a:rPr lang="en-US" sz="1600" u="sng" dirty="0"/>
              <a:t>Choices:  </a:t>
            </a:r>
            <a:r>
              <a:rPr lang="en-US" sz="1600" dirty="0"/>
              <a:t>Electromagnetics, Piezoelectric, Motor, Tank shape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 </a:t>
            </a:r>
            <a:r>
              <a:rPr lang="en-US" sz="1600" i="1" dirty="0"/>
              <a:t>Response time, Consistency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Interface and Control </a:t>
            </a:r>
            <a:r>
              <a:rPr lang="en-US" sz="1600" dirty="0"/>
              <a:t>: </a:t>
            </a:r>
            <a:r>
              <a:rPr lang="en-US" sz="1600" u="sng" dirty="0"/>
              <a:t>Choices: </a:t>
            </a:r>
            <a:r>
              <a:rPr lang="en-US" sz="1600" dirty="0"/>
              <a:t>LCD with keypad, knobs, and touch, STM32, ESP, Pi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</a:t>
            </a:r>
            <a:r>
              <a:rPr lang="en-US" sz="1600" b="1" i="1" dirty="0"/>
              <a:t> </a:t>
            </a:r>
            <a:r>
              <a:rPr lang="en-US" sz="1600" i="1" dirty="0"/>
              <a:t>Ergonomics, Processing capacity, power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659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01EF-A7ED-B8AB-6E64-C57E6B65865A}"/>
              </a:ext>
            </a:extLst>
          </p:cNvPr>
          <p:cNvSpPr txBox="1"/>
          <p:nvPr/>
        </p:nvSpPr>
        <p:spPr>
          <a:xfrm>
            <a:off x="108373" y="182880"/>
            <a:ext cx="88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Design: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0E21-AAC0-1FD9-888C-5323A54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767655"/>
            <a:ext cx="2366010" cy="3623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6B7D-E7D7-BFE8-4DA5-FFE5E97EB476}"/>
              </a:ext>
            </a:extLst>
          </p:cNvPr>
          <p:cNvSpPr txBox="1"/>
          <p:nvPr/>
        </p:nvSpPr>
        <p:spPr>
          <a:xfrm>
            <a:off x="2716107" y="833120"/>
            <a:ext cx="6055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Requirements:</a:t>
            </a:r>
            <a:r>
              <a:rPr lang="en-US" dirty="0"/>
              <a:t> - Utilizing the existing ball valve</a:t>
            </a:r>
          </a:p>
          <a:p>
            <a:r>
              <a:rPr lang="en-US" dirty="0"/>
              <a:t>	       - Step sizes</a:t>
            </a:r>
          </a:p>
          <a:p>
            <a:r>
              <a:rPr lang="en-US" dirty="0"/>
              <a:t>	       - Torque requirement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0E934-1013-74B3-A9DE-38C4DE875B7E}"/>
              </a:ext>
            </a:extLst>
          </p:cNvPr>
          <p:cNvSpPr txBox="1"/>
          <p:nvPr/>
        </p:nvSpPr>
        <p:spPr>
          <a:xfrm>
            <a:off x="2763520" y="1537547"/>
            <a:ext cx="2810933" cy="28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Considerations</a:t>
            </a:r>
          </a:p>
          <a:p>
            <a:r>
              <a:rPr lang="en-US" b="1" dirty="0"/>
              <a:t>Stepper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Micro-step driver.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Typically 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1.8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US" dirty="0"/>
              <a:t>and sometimes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0.9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Low-speed application &lt; 1500rpm</a:t>
            </a:r>
          </a:p>
          <a:p>
            <a:r>
              <a:rPr lang="en-US" b="1" dirty="0"/>
              <a:t>Servo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Optional 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High-speed application &gt; 1500rpm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angles, typically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endParaRPr lang="en-US" baseline="300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4D84-ABE2-6961-9338-D75C9B3C75EE}"/>
              </a:ext>
            </a:extLst>
          </p:cNvPr>
          <p:cNvSpPr txBox="1"/>
          <p:nvPr/>
        </p:nvSpPr>
        <p:spPr>
          <a:xfrm>
            <a:off x="5432213" y="1467215"/>
            <a:ext cx="3305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Choice</a:t>
            </a:r>
          </a:p>
          <a:p>
            <a:r>
              <a:rPr lang="en-US" b="1" u="sng" dirty="0"/>
              <a:t>Servo Motors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angles less than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endParaRPr lang="en-US" dirty="0"/>
          </a:p>
          <a:p>
            <a:r>
              <a:rPr lang="en-US" dirty="0"/>
              <a:t> can be achieved by writing smaller pulse widths.</a:t>
            </a:r>
          </a:p>
          <a:p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7CB2F-1BB2-2A56-C0CE-DD1846F05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453" y="2809704"/>
            <a:ext cx="3066203" cy="14958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1D32C0-D721-86F7-9F2F-D6C0C7F06764}"/>
              </a:ext>
            </a:extLst>
          </p:cNvPr>
          <p:cNvSpPr txBox="1"/>
          <p:nvPr/>
        </p:nvSpPr>
        <p:spPr>
          <a:xfrm>
            <a:off x="5574453" y="4305578"/>
            <a:ext cx="3163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step angles = more steps</a:t>
            </a:r>
          </a:p>
        </p:txBody>
      </p:sp>
    </p:spTree>
    <p:extLst>
      <p:ext uri="{BB962C8B-B14F-4D97-AF65-F5344CB8AC3E}">
        <p14:creationId xmlns:p14="http://schemas.microsoft.com/office/powerpoint/2010/main" val="7083334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CAF1B-C49C-0AFB-DB6F-4E1CA80E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27546" cy="507699"/>
          </a:xfrm>
        </p:spPr>
        <p:txBody>
          <a:bodyPr/>
          <a:lstStyle/>
          <a:p>
            <a:r>
              <a:rPr lang="en-US" dirty="0"/>
              <a:t>Design: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B69D9-45F7-E6CC-2CC6-E73AC4BD4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6" t="2469" r="29537" b="4378"/>
          <a:stretch/>
        </p:blipFill>
        <p:spPr>
          <a:xfrm>
            <a:off x="121627" y="765386"/>
            <a:ext cx="2870982" cy="371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AC22A-509E-0F65-D916-EEDC6CC16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88" t="4345" r="32723" b="6240"/>
          <a:stretch/>
        </p:blipFill>
        <p:spPr>
          <a:xfrm>
            <a:off x="3027097" y="791286"/>
            <a:ext cx="2323254" cy="3560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26E8-5948-5452-504E-B2F9368C42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86" t="1185" r="28466" b="3034"/>
          <a:stretch/>
        </p:blipFill>
        <p:spPr>
          <a:xfrm>
            <a:off x="5384840" y="765385"/>
            <a:ext cx="3014093" cy="37474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404D54-352B-A2C8-A2C2-804B677D8780}"/>
              </a:ext>
            </a:extLst>
          </p:cNvPr>
          <p:cNvCxnSpPr>
            <a:cxnSpLocks/>
          </p:cNvCxnSpPr>
          <p:nvPr/>
        </p:nvCxnSpPr>
        <p:spPr>
          <a:xfrm flipH="1">
            <a:off x="7061975" y="1053816"/>
            <a:ext cx="946719" cy="1260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4BBB15-D4AD-A0D6-1F03-C51A64596708}"/>
              </a:ext>
            </a:extLst>
          </p:cNvPr>
          <p:cNvSpPr txBox="1"/>
          <p:nvPr/>
        </p:nvSpPr>
        <p:spPr>
          <a:xfrm>
            <a:off x="7941733" y="87565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76925C-708D-300D-B4D7-E5DD006F8868}"/>
              </a:ext>
            </a:extLst>
          </p:cNvPr>
          <p:cNvCxnSpPr>
            <a:cxnSpLocks/>
          </p:cNvCxnSpPr>
          <p:nvPr/>
        </p:nvCxnSpPr>
        <p:spPr>
          <a:xfrm flipH="1">
            <a:off x="7233920" y="817676"/>
            <a:ext cx="415938" cy="313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F0B2D5-3726-8CA5-AFFC-6AA8584C8159}"/>
              </a:ext>
            </a:extLst>
          </p:cNvPr>
          <p:cNvSpPr txBox="1"/>
          <p:nvPr/>
        </p:nvSpPr>
        <p:spPr>
          <a:xfrm>
            <a:off x="7589813" y="670971"/>
            <a:ext cx="1432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Stepper Motor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19DBEB-B8A8-3513-22FF-BD97857CE09C}"/>
              </a:ext>
            </a:extLst>
          </p:cNvPr>
          <p:cNvCxnSpPr>
            <a:cxnSpLocks/>
          </p:cNvCxnSpPr>
          <p:nvPr/>
        </p:nvCxnSpPr>
        <p:spPr>
          <a:xfrm flipH="1">
            <a:off x="7649858" y="2766061"/>
            <a:ext cx="566195" cy="640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E0CEFD-7B41-92EB-49C3-E1E774EED332}"/>
              </a:ext>
            </a:extLst>
          </p:cNvPr>
          <p:cNvSpPr txBox="1"/>
          <p:nvPr/>
        </p:nvSpPr>
        <p:spPr>
          <a:xfrm>
            <a:off x="8008694" y="2540343"/>
            <a:ext cx="123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clamps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789</Words>
  <Application>Microsoft Office PowerPoint</Application>
  <PresentationFormat>On-screen Show (16:9)</PresentationFormat>
  <Paragraphs>160</Paragraphs>
  <Slides>24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Times New Roman</vt:lpstr>
      <vt:lpstr>Calibri Light</vt:lpstr>
      <vt:lpstr>Verdana</vt:lpstr>
      <vt:lpstr>Arial</vt:lpstr>
      <vt:lpstr>Wingdings</vt:lpstr>
      <vt:lpstr>Calibri</vt:lpstr>
      <vt:lpstr>8_Vortrag 1302</vt:lpstr>
      <vt:lpstr>Custom Design</vt:lpstr>
      <vt:lpstr>PowerPoint Presentation</vt:lpstr>
      <vt:lpstr>PowerPoint Presentation</vt:lpstr>
      <vt:lpstr>Synthetic Hydro-Experimental Machine</vt:lpstr>
      <vt:lpstr>PowerPoint Presentation</vt:lpstr>
      <vt:lpstr>PowerPoint Presentation</vt:lpstr>
      <vt:lpstr>PowerPoint Presentation</vt:lpstr>
      <vt:lpstr>Recap</vt:lpstr>
      <vt:lpstr>PowerPoint Presentation</vt:lpstr>
      <vt:lpstr>Design: Discharge flow control</vt:lpstr>
      <vt:lpstr>Designs: Discharge Flow Control cont..</vt:lpstr>
      <vt:lpstr>Designs: Discharge flow control redesigned</vt:lpstr>
      <vt:lpstr>PowerPoint Presentation</vt:lpstr>
      <vt:lpstr>PowerPoint Presentation</vt:lpstr>
      <vt:lpstr>Designs: Motion Study</vt:lpstr>
      <vt:lpstr>PowerPoint Presentation</vt:lpstr>
      <vt:lpstr>Design: Discharge collection unit</vt:lpstr>
      <vt:lpstr>Design: Electrical and electronics</vt:lpstr>
      <vt:lpstr>Software and control</vt:lpstr>
      <vt:lpstr>Software and control cont...</vt:lpstr>
      <vt:lpstr>PowerPoint Presentation</vt:lpstr>
      <vt:lpstr>PowerPoint Presentation</vt:lpstr>
      <vt:lpstr>PowerPoint Presentation</vt:lpstr>
      <vt:lpstr>Way forward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31</cp:revision>
  <dcterms:modified xsi:type="dcterms:W3CDTF">2022-07-15T06:01:05Z</dcterms:modified>
  <cp:contentStatus/>
</cp:coreProperties>
</file>